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sldIdLst>
    <p:sldId id="256" r:id="rId5"/>
    <p:sldId id="257" r:id="rId6"/>
    <p:sldId id="270" r:id="rId7"/>
    <p:sldId id="279" r:id="rId8"/>
    <p:sldId id="258" r:id="rId9"/>
    <p:sldId id="259" r:id="rId10"/>
    <p:sldId id="260" r:id="rId11"/>
    <p:sldId id="261" r:id="rId12"/>
    <p:sldId id="262" r:id="rId13"/>
    <p:sldId id="263" r:id="rId14"/>
    <p:sldId id="264" r:id="rId15"/>
    <p:sldId id="265" r:id="rId16"/>
    <p:sldId id="266" r:id="rId17"/>
    <p:sldId id="267" r:id="rId18"/>
    <p:sldId id="269" r:id="rId19"/>
    <p:sldId id="278" r:id="rId20"/>
    <p:sldId id="271" r:id="rId21"/>
    <p:sldId id="273" r:id="rId22"/>
    <p:sldId id="274" r:id="rId23"/>
    <p:sldId id="275" r:id="rId24"/>
    <p:sldId id="276" r:id="rId25"/>
    <p:sldId id="27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786"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11" name="Slide Number Placeholder 10"/>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6C5B241-FD7E-419F-9E42-B130FC0A97C5}" type="datetimeFigureOut">
              <a:rPr lang="en-GB" smtClean="0"/>
              <a:t>23/08/2011</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a:lstStyle/>
          <a:p>
            <a:fld id="{54505845-7E67-43A0-B3D8-7E04FEB0972E}" type="slidenum">
              <a:rPr lang="en-GB" smtClean="0"/>
              <a:t>‹#›</a:t>
            </a:fld>
            <a:endParaRPr lang="en-GB"/>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924800" y="6416675"/>
            <a:ext cx="762000" cy="365125"/>
          </a:xfrm>
        </p:spPr>
        <p:txBody>
          <a:bodyPr/>
          <a:lstStyle/>
          <a:p>
            <a:fld id="{54505845-7E67-43A0-B3D8-7E04FEB0972E}" type="slidenum">
              <a:rPr lang="en-GB" smtClean="0"/>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bwMode="white"/>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86C5B241-FD7E-419F-9E42-B130FC0A97C5}" type="datetimeFigureOut">
              <a:rPr lang="en-GB" smtClean="0"/>
              <a:t>23/08/2011</a:t>
            </a:fld>
            <a:endParaRPr lang="en-GB"/>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GB"/>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4505845-7E67-43A0-B3D8-7E04FEB0972E}" type="slidenum">
              <a:rPr lang="en-GB" smtClean="0"/>
              <a:t>‹#›</a:t>
            </a:fld>
            <a:endParaRPr lang="en-GB"/>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7" name="Slide Number Placeholder 6"/>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C5B241-FD7E-419F-9E42-B130FC0A97C5}" type="datetimeFigureOut">
              <a:rPr lang="en-GB" smtClean="0"/>
              <a:t>23/08/2011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4505845-7E67-43A0-B3D8-7E04FEB0972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C5B241-FD7E-419F-9E42-B130FC0A97C5}" type="datetimeFigureOut">
              <a:rPr lang="en-GB" smtClean="0"/>
              <a:t>23/08/2011</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54505845-7E67-43A0-B3D8-7E04FEB0972E}" type="slidenum">
              <a:rPr lang="en-GB" smtClean="0"/>
              <a:t>‹#›</a:t>
            </a:fld>
            <a:endParaRPr lang="en-GB"/>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6C5B241-FD7E-419F-9E42-B130FC0A97C5}" type="datetimeFigureOut">
              <a:rPr lang="en-GB" smtClean="0"/>
              <a:t>23/08/2011</a:t>
            </a:fld>
            <a:endParaRPr lang="en-GB"/>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GB"/>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6C5B241-FD7E-419F-9E42-B130FC0A97C5}" type="datetimeFigureOut">
              <a:rPr lang="en-GB" smtClean="0"/>
              <a:t>23/08/2011</a:t>
            </a:fld>
            <a:endParaRPr lang="en-GB"/>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GB"/>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4505845-7E67-43A0-B3D8-7E04FEB0972E}" type="slidenum">
              <a:rPr lang="en-GB" smtClean="0"/>
              <a:t>‹#›</a:t>
            </a:fld>
            <a:endParaRPr lang="en-GB"/>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86C5B241-FD7E-419F-9E42-B130FC0A97C5}" type="datetimeFigureOut">
              <a:rPr lang="en-GB" smtClean="0"/>
              <a:t>23/08/2011</a:t>
            </a:fld>
            <a:endParaRPr lang="en-GB"/>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GB"/>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86C5B241-FD7E-419F-9E42-B130FC0A97C5}" type="datetimeFigureOut">
              <a:rPr lang="en-GB" smtClean="0"/>
              <a:t>23/08/2011</a:t>
            </a:fld>
            <a:endParaRPr lang="en-GB"/>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GB"/>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4505845-7E67-43A0-B3D8-7E04FEB0972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BTEC Creative Media Production</a:t>
            </a:r>
            <a:endParaRPr lang="en-GB" dirty="0"/>
          </a:p>
        </p:txBody>
      </p:sp>
      <p:sp>
        <p:nvSpPr>
          <p:cNvPr id="3" name="Subtitle 2"/>
          <p:cNvSpPr>
            <a:spLocks noGrp="1"/>
          </p:cNvSpPr>
          <p:nvPr>
            <p:ph type="subTitle" idx="1"/>
          </p:nvPr>
        </p:nvSpPr>
        <p:spPr/>
        <p:txBody>
          <a:bodyPr/>
          <a:lstStyle/>
          <a:p>
            <a:r>
              <a:rPr lang="en-GB" dirty="0" smtClean="0"/>
              <a:t>UNIT</a:t>
            </a:r>
            <a:r>
              <a:rPr lang="en-GB" dirty="0" smtClean="0"/>
              <a:t>: 2 &amp; 72 </a:t>
            </a:r>
            <a:r>
              <a:rPr lang="en-GB" dirty="0" smtClean="0"/>
              <a:t>TASK </a:t>
            </a:r>
            <a:r>
              <a:rPr lang="en-GB" dirty="0" smtClean="0"/>
              <a:t>3 OR 4</a:t>
            </a:r>
            <a:endParaRPr lang="en-GB" dirty="0"/>
          </a:p>
        </p:txBody>
      </p:sp>
    </p:spTree>
    <p:extLst>
      <p:ext uri="{BB962C8B-B14F-4D97-AF65-F5344CB8AC3E}">
        <p14:creationId xmlns:p14="http://schemas.microsoft.com/office/powerpoint/2010/main" val="3064574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1738139263"/>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99209330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Transition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9920933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VISUAL AIDS</a:t>
            </a:r>
            <a:endParaRPr lang="en-GB" dirty="0"/>
          </a:p>
        </p:txBody>
      </p:sp>
      <p:sp>
        <p:nvSpPr>
          <p:cNvPr id="4" name="TextBox 3"/>
          <p:cNvSpPr txBox="1"/>
          <p:nvPr/>
        </p:nvSpPr>
        <p:spPr>
          <a:xfrm>
            <a:off x="752642" y="1628800"/>
            <a:ext cx="7491766" cy="1200329"/>
          </a:xfrm>
          <a:prstGeom prst="rect">
            <a:avLst/>
          </a:prstGeom>
          <a:noFill/>
        </p:spPr>
        <p:txBody>
          <a:bodyPr wrap="square" rtlCol="0">
            <a:spAutoFit/>
          </a:bodyPr>
          <a:lstStyle/>
          <a:p>
            <a:r>
              <a:rPr lang="en-GB" dirty="0" smtClean="0"/>
              <a:t>Visual Aids can really help break up the presentation and make it less boring. You can refer to visual aids to try get what you are taking about easier to the audience.  Below is some examples of visual aids. </a:t>
            </a:r>
            <a:endParaRPr lang="en-GB" dirty="0"/>
          </a:p>
        </p:txBody>
      </p:sp>
      <p:pic>
        <p:nvPicPr>
          <p:cNvPr id="3074" name="Picture 2" descr="C:\Users\Andy\AppData\Local\Microsoft\Windows\Temporary Internet Files\Content.IE5\U638D4JM\MC90043158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642" y="2829129"/>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ndy\AppData\Local\Microsoft\Windows\Temporary Internet Files\Content.IE5\BVDTG8QE\MP90040926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2481" y="2936518"/>
            <a:ext cx="2415970" cy="16137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ndy\AppData\Local\Microsoft\Windows\Temporary Internet Files\Content.IE5\BVDTG8QE\MP90031635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7928" y="2873858"/>
            <a:ext cx="2551266" cy="173911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40658" y="4657701"/>
            <a:ext cx="2252540"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Graphs</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3017065" y="4657701"/>
            <a:ext cx="2606804"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Pictures</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Rectangle 10"/>
          <p:cNvSpPr/>
          <p:nvPr/>
        </p:nvSpPr>
        <p:spPr>
          <a:xfrm>
            <a:off x="5987922" y="4670263"/>
            <a:ext cx="1832554" cy="646331"/>
          </a:xfrm>
          <a:prstGeom prst="rect">
            <a:avLst/>
          </a:prstGeom>
          <a:noFill/>
        </p:spPr>
        <p:txBody>
          <a:bodyPr wrap="none" lIns="91440" tIns="45720" rIns="91440" bIns="45720">
            <a:spAutoFit/>
          </a:bodyPr>
          <a:lstStyle/>
          <a:p>
            <a:pPr algn="ct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Video</a:t>
            </a:r>
            <a:endParaRPr lang="en-US"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1047803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Printed material</a:t>
            </a:r>
            <a:endParaRPr lang="en-GB" dirty="0"/>
          </a:p>
        </p:txBody>
      </p:sp>
      <p:sp>
        <p:nvSpPr>
          <p:cNvPr id="4" name="TextBox 3"/>
          <p:cNvSpPr txBox="1"/>
          <p:nvPr/>
        </p:nvSpPr>
        <p:spPr>
          <a:xfrm>
            <a:off x="752642" y="1628800"/>
            <a:ext cx="7491766" cy="2862322"/>
          </a:xfrm>
          <a:prstGeom prst="rect">
            <a:avLst/>
          </a:prstGeom>
          <a:noFill/>
        </p:spPr>
        <p:txBody>
          <a:bodyPr wrap="square" rtlCol="0">
            <a:spAutoFit/>
          </a:bodyPr>
          <a:lstStyle/>
          <a:p>
            <a:r>
              <a:rPr lang="en-GB" dirty="0" smtClean="0"/>
              <a:t>It is useful for the audience to have some written material to read while they follow your presentation. You can print your presentation out like a booklet so the audience who can’t see can follow it and even take it home to study further. You can also write a treatment for your idea which is the story like you would see on the back of a DVD cover. To give the audience more of an insight into your idea. </a:t>
            </a:r>
          </a:p>
          <a:p>
            <a:endParaRPr lang="en-GB" dirty="0"/>
          </a:p>
          <a:p>
            <a:endParaRPr lang="en-GB" dirty="0" smtClean="0"/>
          </a:p>
          <a:p>
            <a:r>
              <a:rPr lang="en-GB" dirty="0" smtClean="0"/>
              <a:t>See examples provided buy your teacher</a:t>
            </a:r>
            <a:endParaRPr lang="en-GB" dirty="0"/>
          </a:p>
        </p:txBody>
      </p:sp>
    </p:spTree>
    <p:extLst>
      <p:ext uri="{BB962C8B-B14F-4D97-AF65-F5344CB8AC3E}">
        <p14:creationId xmlns:p14="http://schemas.microsoft.com/office/powerpoint/2010/main" val="3360255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Copy write Issues</a:t>
            </a:r>
            <a:endParaRPr lang="en-GB" dirty="0"/>
          </a:p>
        </p:txBody>
      </p:sp>
      <p:sp>
        <p:nvSpPr>
          <p:cNvPr id="5" name="TextBox 4"/>
          <p:cNvSpPr txBox="1"/>
          <p:nvPr/>
        </p:nvSpPr>
        <p:spPr>
          <a:xfrm>
            <a:off x="611560" y="1628800"/>
            <a:ext cx="7776864" cy="2677656"/>
          </a:xfrm>
          <a:prstGeom prst="rect">
            <a:avLst/>
          </a:prstGeom>
          <a:noFill/>
        </p:spPr>
        <p:txBody>
          <a:bodyPr wrap="square" rtlCol="0">
            <a:spAutoFit/>
          </a:bodyPr>
          <a:lstStyle/>
          <a:p>
            <a:pPr marL="342900" indent="-342900">
              <a:buFont typeface="Arial" pitchFamily="34" charset="0"/>
              <a:buChar char="•"/>
            </a:pPr>
            <a:r>
              <a:rPr lang="en-GB" sz="2400" dirty="0" smtClean="0"/>
              <a:t>Make sure your ideas that your are presenting are your own. Avoid mimicking too closely to anything else that already exists. </a:t>
            </a:r>
          </a:p>
          <a:p>
            <a:endParaRPr lang="en-GB" sz="2400" dirty="0" smtClean="0"/>
          </a:p>
          <a:p>
            <a:pPr marL="342900" indent="-342900">
              <a:buFont typeface="Arial" pitchFamily="34" charset="0"/>
              <a:buChar char="•"/>
            </a:pPr>
            <a:r>
              <a:rPr lang="en-GB" sz="2400" dirty="0" smtClean="0"/>
              <a:t>Make sure you if you are using pictures or music that they are royalty free or you have permission to use them. </a:t>
            </a:r>
            <a:endParaRPr lang="en-GB" sz="2400" dirty="0"/>
          </a:p>
        </p:txBody>
      </p:sp>
    </p:spTree>
    <p:extLst>
      <p:ext uri="{BB962C8B-B14F-4D97-AF65-F5344CB8AC3E}">
        <p14:creationId xmlns:p14="http://schemas.microsoft.com/office/powerpoint/2010/main" val="3360255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 UNIT 2 &amp; 72</a:t>
            </a:r>
            <a:r>
              <a:rPr lang="en-GB" dirty="0" smtClean="0"/>
              <a:t/>
            </a:r>
            <a:br>
              <a:rPr lang="en-GB" dirty="0" smtClean="0"/>
            </a:br>
            <a:r>
              <a:rPr lang="en-GB" dirty="0" smtClean="0"/>
              <a:t>P4,M4,D4</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779" t="39860" r="15844" b="38187"/>
          <a:stretch/>
        </p:blipFill>
        <p:spPr bwMode="auto">
          <a:xfrm>
            <a:off x="624394" y="1718149"/>
            <a:ext cx="7985366" cy="185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8779" t="32791" r="16279" b="64605"/>
          <a:stretch/>
        </p:blipFill>
        <p:spPr bwMode="auto">
          <a:xfrm>
            <a:off x="537461" y="1606212"/>
            <a:ext cx="8059465" cy="22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8449" t="53724" r="16433" b="13448"/>
          <a:stretch/>
        </p:blipFill>
        <p:spPr bwMode="auto">
          <a:xfrm>
            <a:off x="624394" y="3573016"/>
            <a:ext cx="7972532"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8779" t="32791" r="16279" b="64605"/>
          <a:stretch/>
        </p:blipFill>
        <p:spPr bwMode="auto">
          <a:xfrm>
            <a:off x="537532" y="3573016"/>
            <a:ext cx="8059393" cy="11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136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Clarity of Voice</a:t>
            </a:r>
            <a:endParaRPr lang="en-GB" dirty="0"/>
          </a:p>
        </p:txBody>
      </p:sp>
      <p:sp>
        <p:nvSpPr>
          <p:cNvPr id="4" name="TextBox 3"/>
          <p:cNvSpPr txBox="1"/>
          <p:nvPr/>
        </p:nvSpPr>
        <p:spPr>
          <a:xfrm>
            <a:off x="683568" y="1628800"/>
            <a:ext cx="7416824" cy="3831818"/>
          </a:xfrm>
          <a:prstGeom prst="rect">
            <a:avLst/>
          </a:prstGeom>
          <a:noFill/>
        </p:spPr>
        <p:txBody>
          <a:bodyPr wrap="square" rtlCol="0">
            <a:spAutoFit/>
          </a:bodyPr>
          <a:lstStyle/>
          <a:p>
            <a:pPr>
              <a:spcBef>
                <a:spcPts val="1000"/>
              </a:spcBef>
              <a:buClr>
                <a:srgbClr val="DA5F00"/>
              </a:buClr>
              <a:buFont typeface="Lucida Grande" pitchFamily="-107" charset="0"/>
              <a:buChar char="•"/>
            </a:pPr>
            <a:r>
              <a:rPr lang="en-GB" sz="2000" dirty="0"/>
              <a:t>This is the way in which you pitch your voice in order to be heard.</a:t>
            </a:r>
          </a:p>
          <a:p>
            <a:pPr>
              <a:spcBef>
                <a:spcPts val="1000"/>
              </a:spcBef>
              <a:buClr>
                <a:srgbClr val="DA5F00"/>
              </a:buClr>
              <a:buFont typeface="Lucida Grande" pitchFamily="-107" charset="0"/>
              <a:buChar char="•"/>
            </a:pPr>
            <a:r>
              <a:rPr lang="en-GB" sz="2000" dirty="0"/>
              <a:t>Speak clearly and confidently. If others can’t hear you, you will have to repeat yourself, which could make you seem unsure of yourself</a:t>
            </a:r>
            <a:r>
              <a:rPr lang="en-GB" sz="2000" dirty="0" smtClean="0"/>
              <a:t>.</a:t>
            </a:r>
          </a:p>
          <a:p>
            <a:pPr>
              <a:spcBef>
                <a:spcPts val="1000"/>
              </a:spcBef>
              <a:buClr>
                <a:srgbClr val="DA5F00"/>
              </a:buClr>
              <a:buFont typeface="Lucida Grande" pitchFamily="-107" charset="0"/>
              <a:buChar char="•"/>
            </a:pPr>
            <a:r>
              <a:rPr lang="en-GB" sz="2000" dirty="0"/>
              <a:t>Don’t speak too loudly. If you sound like you are shouting, people may think you are being bossy or even aggressive.</a:t>
            </a:r>
          </a:p>
          <a:p>
            <a:pPr>
              <a:spcBef>
                <a:spcPts val="1000"/>
              </a:spcBef>
              <a:buClr>
                <a:srgbClr val="DA5F00"/>
              </a:buClr>
              <a:buFont typeface="Lucida Grande" pitchFamily="-107" charset="0"/>
              <a:buChar char="•"/>
            </a:pPr>
            <a:r>
              <a:rPr lang="en-GB" sz="2000" dirty="0"/>
              <a:t>If you are too ‘forceful’, you may irritate people or make them switch off</a:t>
            </a:r>
          </a:p>
          <a:p>
            <a:endParaRPr lang="en-GB" dirty="0"/>
          </a:p>
        </p:txBody>
      </p:sp>
    </p:spTree>
    <p:extLst>
      <p:ext uri="{BB962C8B-B14F-4D97-AF65-F5344CB8AC3E}">
        <p14:creationId xmlns:p14="http://schemas.microsoft.com/office/powerpoint/2010/main" val="976214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TONE OF VOICE and REGISTER</a:t>
            </a:r>
            <a:endParaRPr lang="en-GB" dirty="0"/>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Consider your audience and think about how you want them to respond to your point of view.</a:t>
            </a:r>
          </a:p>
          <a:p>
            <a:pPr eaLnBrk="1" hangingPunct="1">
              <a:spcBef>
                <a:spcPts val="1000"/>
              </a:spcBef>
              <a:buClr>
                <a:srgbClr val="DA5F00"/>
              </a:buClr>
              <a:buFont typeface="Lucida Grande" pitchFamily="-107" charset="0"/>
              <a:buChar char="•"/>
            </a:pPr>
            <a:r>
              <a:rPr lang="en-GB" sz="1900" dirty="0"/>
              <a:t>People will be more receptive if you speak in a calm and reasonable manner.</a:t>
            </a:r>
          </a:p>
          <a:p>
            <a:pPr eaLnBrk="1" hangingPunct="1">
              <a:spcBef>
                <a:spcPts val="1000"/>
              </a:spcBef>
              <a:buClr>
                <a:srgbClr val="DA5F00"/>
              </a:buClr>
              <a:buFont typeface="Lucida Grande" pitchFamily="-107" charset="0"/>
              <a:buChar char="•"/>
            </a:pPr>
            <a:r>
              <a:rPr lang="en-GB" sz="1900" dirty="0"/>
              <a:t>Never talk down to your audience. Make sure you do not make them feel belittled or stupid.</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167457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pPr lvl="0"/>
            <a:r>
              <a:rPr lang="en-GB" dirty="0">
                <a:effectLst/>
              </a:rPr>
              <a:t>C</a:t>
            </a:r>
            <a:r>
              <a:rPr lang="en-GB" dirty="0" smtClean="0">
                <a:effectLst/>
              </a:rPr>
              <a:t>larity </a:t>
            </a:r>
            <a:r>
              <a:rPr lang="en-GB" dirty="0">
                <a:effectLst/>
              </a:rPr>
              <a:t>of expression</a:t>
            </a:r>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Think about what you are going to say and make sure you are prepared.</a:t>
            </a:r>
          </a:p>
          <a:p>
            <a:pPr eaLnBrk="1" hangingPunct="1">
              <a:spcBef>
                <a:spcPts val="1000"/>
              </a:spcBef>
              <a:buClr>
                <a:srgbClr val="DA5F00"/>
              </a:buClr>
              <a:buFont typeface="Lucida Grande" pitchFamily="-107" charset="0"/>
              <a:buChar char="•"/>
            </a:pPr>
            <a:r>
              <a:rPr lang="en-GB" sz="1900" dirty="0"/>
              <a:t>Don’t say ‘um’ or ‘</a:t>
            </a:r>
            <a:r>
              <a:rPr lang="en-GB" sz="1900" dirty="0" err="1"/>
              <a:t>er</a:t>
            </a:r>
            <a:r>
              <a:rPr lang="en-GB" sz="1900" dirty="0"/>
              <a:t>’. Get to the point!</a:t>
            </a:r>
          </a:p>
          <a:p>
            <a:pPr eaLnBrk="1" hangingPunct="1">
              <a:spcBef>
                <a:spcPts val="1000"/>
              </a:spcBef>
              <a:buClr>
                <a:srgbClr val="DA5F00"/>
              </a:buClr>
              <a:buFont typeface="Lucida Grande" pitchFamily="-107" charset="0"/>
              <a:buChar char="•"/>
            </a:pPr>
            <a:r>
              <a:rPr lang="en-GB" sz="1900" dirty="0"/>
              <a:t>Avoid repetition of words or phrases such as ‘Do you know what I mean?’ or you will sound as though you haven’t thought about your argument.</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56625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b="1" u="sng" dirty="0" smtClean="0"/>
              <a:t>Learning Intentions</a:t>
            </a:r>
          </a:p>
          <a:p>
            <a:endParaRPr lang="en-GB" dirty="0"/>
          </a:p>
          <a:p>
            <a:r>
              <a:rPr lang="en-GB" dirty="0" smtClean="0"/>
              <a:t>To understand the principles of presentations</a:t>
            </a:r>
          </a:p>
          <a:p>
            <a:r>
              <a:rPr lang="en-GB" dirty="0" smtClean="0"/>
              <a:t>To know how to make an effective presentation</a:t>
            </a:r>
          </a:p>
          <a:p>
            <a:r>
              <a:rPr lang="en-GB" dirty="0" smtClean="0"/>
              <a:t>To know how to address an audience effectively</a:t>
            </a:r>
            <a:endParaRPr lang="en-GB" dirty="0"/>
          </a:p>
        </p:txBody>
      </p:sp>
    </p:spTree>
    <p:extLst>
      <p:ext uri="{BB962C8B-B14F-4D97-AF65-F5344CB8AC3E}">
        <p14:creationId xmlns:p14="http://schemas.microsoft.com/office/powerpoint/2010/main" val="23264818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Technical Language</a:t>
            </a:r>
            <a:endParaRPr lang="en-GB" dirty="0"/>
          </a:p>
        </p:txBody>
      </p:sp>
      <p:sp>
        <p:nvSpPr>
          <p:cNvPr id="4" name="Rectangle 3"/>
          <p:cNvSpPr txBox="1">
            <a:spLocks noChangeArrowheads="1"/>
          </p:cNvSpPr>
          <p:nvPr/>
        </p:nvSpPr>
        <p:spPr bwMode="auto">
          <a:xfrm>
            <a:off x="533400" y="2286000"/>
            <a:ext cx="838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531813" eaLnBrk="0" hangingPunct="0">
              <a:defRPr sz="2400">
                <a:solidFill>
                  <a:schemeClr val="tx1"/>
                </a:solidFill>
                <a:latin typeface="Arial" charset="0"/>
                <a:ea typeface="ＭＳ Ｐゴシック" pitchFamily="-111" charset="-128"/>
              </a:defRPr>
            </a:lvl1pPr>
            <a:lvl2pPr marL="37931725" indent="-37474525" eaLnBrk="0" hangingPunct="0">
              <a:defRPr sz="2400">
                <a:solidFill>
                  <a:schemeClr val="tx1"/>
                </a:solidFill>
                <a:latin typeface="Arial" charset="0"/>
                <a:ea typeface="ＭＳ Ｐゴシック" pitchFamily="-111" charset="-128"/>
              </a:defRPr>
            </a:lvl2pPr>
            <a:lvl3pPr eaLnBrk="0" hangingPunct="0">
              <a:defRPr sz="2400">
                <a:solidFill>
                  <a:schemeClr val="tx1"/>
                </a:solidFill>
                <a:latin typeface="Arial" charset="0"/>
                <a:ea typeface="ＭＳ Ｐゴシック" pitchFamily="-111" charset="-128"/>
              </a:defRPr>
            </a:lvl3pPr>
            <a:lvl4pPr eaLnBrk="0" hangingPunct="0">
              <a:defRPr sz="2400">
                <a:solidFill>
                  <a:schemeClr val="tx1"/>
                </a:solidFill>
                <a:latin typeface="Arial" charset="0"/>
                <a:ea typeface="ＭＳ Ｐゴシック" pitchFamily="-111" charset="-128"/>
              </a:defRPr>
            </a:lvl4pPr>
            <a:lvl5pPr eaLnBrk="0" hangingPunct="0">
              <a:defRPr sz="2400">
                <a:solidFill>
                  <a:schemeClr val="tx1"/>
                </a:solidFill>
                <a:latin typeface="Arial" charset="0"/>
                <a:ea typeface="ＭＳ Ｐゴシック" pitchFamily="-111" charset="-128"/>
              </a:defRPr>
            </a:lvl5pPr>
            <a:lvl6pPr marL="457200" eaLnBrk="0" fontAlgn="base" hangingPunct="0">
              <a:spcBef>
                <a:spcPct val="0"/>
              </a:spcBef>
              <a:spcAft>
                <a:spcPct val="0"/>
              </a:spcAft>
              <a:defRPr sz="2400">
                <a:solidFill>
                  <a:schemeClr val="tx1"/>
                </a:solidFill>
                <a:latin typeface="Arial" charset="0"/>
                <a:ea typeface="ＭＳ Ｐゴシック" pitchFamily="-111" charset="-128"/>
              </a:defRPr>
            </a:lvl6pPr>
            <a:lvl7pPr marL="914400" eaLnBrk="0" fontAlgn="base" hangingPunct="0">
              <a:spcBef>
                <a:spcPct val="0"/>
              </a:spcBef>
              <a:spcAft>
                <a:spcPct val="0"/>
              </a:spcAft>
              <a:defRPr sz="2400">
                <a:solidFill>
                  <a:schemeClr val="tx1"/>
                </a:solidFill>
                <a:latin typeface="Arial" charset="0"/>
                <a:ea typeface="ＭＳ Ｐゴシック" pitchFamily="-111" charset="-128"/>
              </a:defRPr>
            </a:lvl7pPr>
            <a:lvl8pPr marL="1371600" eaLnBrk="0" fontAlgn="base" hangingPunct="0">
              <a:spcBef>
                <a:spcPct val="0"/>
              </a:spcBef>
              <a:spcAft>
                <a:spcPct val="0"/>
              </a:spcAft>
              <a:defRPr sz="2400">
                <a:solidFill>
                  <a:schemeClr val="tx1"/>
                </a:solidFill>
                <a:latin typeface="Arial" charset="0"/>
                <a:ea typeface="ＭＳ Ｐゴシック" pitchFamily="-111" charset="-128"/>
              </a:defRPr>
            </a:lvl8pPr>
            <a:lvl9pPr marL="1828800" eaLnBrk="0" fontAlgn="base" hangingPunct="0">
              <a:spcBef>
                <a:spcPct val="0"/>
              </a:spcBef>
              <a:spcAft>
                <a:spcPct val="0"/>
              </a:spcAft>
              <a:defRPr sz="2400">
                <a:solidFill>
                  <a:schemeClr val="tx1"/>
                </a:solidFill>
                <a:latin typeface="Arial" charset="0"/>
                <a:ea typeface="ＭＳ Ｐゴシック" pitchFamily="-111" charset="-128"/>
              </a:defRPr>
            </a:lvl9pPr>
          </a:lstStyle>
          <a:p>
            <a:pPr eaLnBrk="1" hangingPunct="1">
              <a:spcBef>
                <a:spcPts val="1000"/>
              </a:spcBef>
              <a:buClr>
                <a:srgbClr val="DA5F00"/>
              </a:buClr>
              <a:buFont typeface="Lucida Grande" pitchFamily="-107" charset="0"/>
              <a:buChar char="•"/>
            </a:pPr>
            <a:r>
              <a:rPr lang="en-GB" sz="1900" dirty="0"/>
              <a:t>Learn to use the correct terms for production work, especially for processes and equipment.</a:t>
            </a:r>
          </a:p>
          <a:p>
            <a:pPr eaLnBrk="1" hangingPunct="1">
              <a:spcBef>
                <a:spcPts val="1000"/>
              </a:spcBef>
              <a:buClr>
                <a:srgbClr val="DA5F00"/>
              </a:buClr>
              <a:buFont typeface="Lucida Grande" pitchFamily="-107" charset="0"/>
              <a:buChar char="•"/>
            </a:pPr>
            <a:r>
              <a:rPr lang="en-GB" sz="1900" dirty="0"/>
              <a:t>You should be able to use technical terms comfortably and in the right context.</a:t>
            </a:r>
          </a:p>
          <a:p>
            <a:pPr eaLnBrk="1" hangingPunct="1">
              <a:spcBef>
                <a:spcPts val="1000"/>
              </a:spcBef>
              <a:buClr>
                <a:srgbClr val="DA5F00"/>
              </a:buClr>
              <a:buFont typeface="Lucida Grande" pitchFamily="-107" charset="0"/>
              <a:buChar char="•"/>
            </a:pPr>
            <a:endParaRPr lang="en-GB" sz="1900" dirty="0"/>
          </a:p>
        </p:txBody>
      </p:sp>
    </p:spTree>
    <p:extLst>
      <p:ext uri="{BB962C8B-B14F-4D97-AF65-F5344CB8AC3E}">
        <p14:creationId xmlns:p14="http://schemas.microsoft.com/office/powerpoint/2010/main" val="56625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lstStyle/>
          <a:p>
            <a:r>
              <a:rPr lang="en-GB" dirty="0" smtClean="0"/>
              <a:t>Maintaining engagement</a:t>
            </a:r>
            <a:endParaRPr lang="en-GB" dirty="0"/>
          </a:p>
        </p:txBody>
      </p:sp>
      <p:sp>
        <p:nvSpPr>
          <p:cNvPr id="3" name="Content Placeholder 2"/>
          <p:cNvSpPr>
            <a:spLocks noGrp="1"/>
          </p:cNvSpPr>
          <p:nvPr>
            <p:ph idx="1"/>
          </p:nvPr>
        </p:nvSpPr>
        <p:spPr>
          <a:xfrm>
            <a:off x="467544" y="1700808"/>
            <a:ext cx="8183880" cy="4187952"/>
          </a:xfrm>
        </p:spPr>
        <p:txBody>
          <a:bodyPr/>
          <a:lstStyle/>
          <a:p>
            <a:r>
              <a:rPr lang="en-GB" dirty="0" smtClean="0"/>
              <a:t>Project your voice</a:t>
            </a:r>
          </a:p>
          <a:p>
            <a:r>
              <a:rPr lang="en-GB" dirty="0" smtClean="0"/>
              <a:t>Speak slowly and clearly</a:t>
            </a:r>
          </a:p>
          <a:p>
            <a:r>
              <a:rPr lang="en-GB" dirty="0" smtClean="0"/>
              <a:t>Speak directly to the audience</a:t>
            </a:r>
          </a:p>
          <a:p>
            <a:r>
              <a:rPr lang="en-GB" dirty="0" smtClean="0"/>
              <a:t>Maintain eye contact</a:t>
            </a:r>
          </a:p>
          <a:p>
            <a:r>
              <a:rPr lang="en-GB" dirty="0" smtClean="0"/>
              <a:t>Be calm and professional</a:t>
            </a:r>
          </a:p>
          <a:p>
            <a:pPr marL="0" indent="0">
              <a:buNone/>
            </a:pPr>
            <a:endParaRPr lang="en-GB" dirty="0"/>
          </a:p>
        </p:txBody>
      </p:sp>
    </p:spTree>
    <p:extLst>
      <p:ext uri="{BB962C8B-B14F-4D97-AF65-F5344CB8AC3E}">
        <p14:creationId xmlns:p14="http://schemas.microsoft.com/office/powerpoint/2010/main" val="2524311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GB" dirty="0" smtClean="0"/>
              <a:t>ASSESSMENT UNIT 2 ONLY</a:t>
            </a:r>
            <a:r>
              <a:rPr lang="en-GB" dirty="0" smtClean="0"/>
              <a:t/>
            </a:r>
            <a:br>
              <a:rPr lang="en-GB" dirty="0" smtClean="0"/>
            </a:br>
            <a:r>
              <a:rPr lang="en-GB" dirty="0" smtClean="0"/>
              <a:t>P5,M5,D5</a:t>
            </a:r>
            <a:endParaRPr lang="en-GB"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9070" t="61923" r="15771" b="17349"/>
          <a:stretch/>
        </p:blipFill>
        <p:spPr bwMode="auto">
          <a:xfrm>
            <a:off x="611559" y="2445488"/>
            <a:ext cx="8063715" cy="177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8779" t="32791" r="16279" b="64605"/>
          <a:stretch/>
        </p:blipFill>
        <p:spPr bwMode="auto">
          <a:xfrm>
            <a:off x="615809" y="2204864"/>
            <a:ext cx="8059465" cy="22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340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183880" cy="1051560"/>
          </a:xfrm>
        </p:spPr>
        <p:txBody>
          <a:bodyPr/>
          <a:lstStyle/>
          <a:p>
            <a:r>
              <a:rPr lang="en-GB" dirty="0" smtClean="0"/>
              <a:t>YOUR TASK</a:t>
            </a:r>
            <a:endParaRPr lang="en-GB" dirty="0"/>
          </a:p>
        </p:txBody>
      </p:sp>
      <p:sp>
        <p:nvSpPr>
          <p:cNvPr id="3" name="Content Placeholder 2"/>
          <p:cNvSpPr>
            <a:spLocks noGrp="1"/>
          </p:cNvSpPr>
          <p:nvPr>
            <p:ph idx="1"/>
          </p:nvPr>
        </p:nvSpPr>
        <p:spPr>
          <a:xfrm>
            <a:off x="539552" y="1628800"/>
            <a:ext cx="8183880" cy="4187952"/>
          </a:xfrm>
        </p:spPr>
        <p:txBody>
          <a:bodyPr>
            <a:normAutofit lnSpcReduction="10000"/>
          </a:bodyPr>
          <a:lstStyle/>
          <a:p>
            <a:r>
              <a:rPr lang="en-GB" dirty="0" smtClean="0"/>
              <a:t>You have to pitch your ideas to the CEO of Synergy Entertainment. </a:t>
            </a:r>
          </a:p>
          <a:p>
            <a:pPr marL="0" indent="0">
              <a:buNone/>
            </a:pPr>
            <a:endParaRPr lang="en-GB" dirty="0" smtClean="0"/>
          </a:p>
          <a:p>
            <a:r>
              <a:rPr lang="en-GB" dirty="0" smtClean="0"/>
              <a:t>You need to create a presentation and in groups deliver this making sure you all take part in making and delivering. </a:t>
            </a:r>
          </a:p>
          <a:p>
            <a:pPr marL="0" indent="0">
              <a:buNone/>
            </a:pPr>
            <a:endParaRPr lang="en-GB" dirty="0" smtClean="0"/>
          </a:p>
          <a:p>
            <a:r>
              <a:rPr lang="en-GB" dirty="0" smtClean="0"/>
              <a:t>You also have to make sure you address the audience professionally to gain higher marks. </a:t>
            </a:r>
            <a:endParaRPr lang="en-GB" dirty="0"/>
          </a:p>
        </p:txBody>
      </p:sp>
    </p:spTree>
    <p:extLst>
      <p:ext uri="{BB962C8B-B14F-4D97-AF65-F5344CB8AC3E}">
        <p14:creationId xmlns:p14="http://schemas.microsoft.com/office/powerpoint/2010/main" val="4098806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183880" cy="1051560"/>
          </a:xfrm>
        </p:spPr>
        <p:txBody>
          <a:bodyPr/>
          <a:lstStyle/>
          <a:p>
            <a:r>
              <a:rPr lang="en-GB" dirty="0" smtClean="0"/>
              <a:t>STRUCTURE</a:t>
            </a:r>
            <a:endParaRPr lang="en-GB" dirty="0"/>
          </a:p>
        </p:txBody>
      </p:sp>
      <p:sp>
        <p:nvSpPr>
          <p:cNvPr id="3" name="Content Placeholder 2"/>
          <p:cNvSpPr>
            <a:spLocks noGrp="1"/>
          </p:cNvSpPr>
          <p:nvPr>
            <p:ph idx="1"/>
          </p:nvPr>
        </p:nvSpPr>
        <p:spPr>
          <a:xfrm>
            <a:off x="502920" y="1412776"/>
            <a:ext cx="8183880" cy="3305528"/>
          </a:xfrm>
        </p:spPr>
        <p:txBody>
          <a:bodyPr>
            <a:normAutofit fontScale="92500"/>
          </a:bodyPr>
          <a:lstStyle/>
          <a:p>
            <a:pPr marL="0" indent="0">
              <a:buNone/>
            </a:pPr>
            <a:endParaRPr lang="en-GB" dirty="0"/>
          </a:p>
          <a:p>
            <a:r>
              <a:rPr lang="en-GB" b="1" dirty="0" smtClean="0"/>
              <a:t>Outline </a:t>
            </a:r>
            <a:r>
              <a:rPr lang="en-GB" dirty="0" smtClean="0"/>
              <a:t>– of your idea</a:t>
            </a:r>
          </a:p>
          <a:p>
            <a:r>
              <a:rPr lang="en-GB" b="1" dirty="0" smtClean="0"/>
              <a:t>Cost</a:t>
            </a:r>
            <a:r>
              <a:rPr lang="en-GB" dirty="0" smtClean="0"/>
              <a:t> – How much will it cost</a:t>
            </a:r>
          </a:p>
          <a:p>
            <a:r>
              <a:rPr lang="en-GB" b="1" dirty="0" smtClean="0"/>
              <a:t>Requirements </a:t>
            </a:r>
            <a:r>
              <a:rPr lang="en-GB" dirty="0" smtClean="0"/>
              <a:t>– what will you need to make it</a:t>
            </a:r>
          </a:p>
          <a:p>
            <a:r>
              <a:rPr lang="en-GB" b="1" dirty="0" smtClean="0"/>
              <a:t>Audience</a:t>
            </a:r>
            <a:r>
              <a:rPr lang="en-GB" dirty="0" smtClean="0"/>
              <a:t> – who is your targeted audience</a:t>
            </a:r>
          </a:p>
          <a:p>
            <a:r>
              <a:rPr lang="en-GB" b="1" dirty="0" smtClean="0"/>
              <a:t>USP</a:t>
            </a:r>
            <a:r>
              <a:rPr lang="en-GB" dirty="0" smtClean="0"/>
              <a:t> – what is unique about your game</a:t>
            </a:r>
          </a:p>
          <a:p>
            <a:endParaRPr lang="en-GB" dirty="0"/>
          </a:p>
        </p:txBody>
      </p:sp>
    </p:spTree>
    <p:extLst>
      <p:ext uri="{BB962C8B-B14F-4D97-AF65-F5344CB8AC3E}">
        <p14:creationId xmlns:p14="http://schemas.microsoft.com/office/powerpoint/2010/main" val="1880052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SLIDE DESIGN</a:t>
            </a:r>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1076" b="78000"/>
          <a:stretch/>
        </p:blipFill>
        <p:spPr bwMode="auto">
          <a:xfrm>
            <a:off x="752642" y="3481586"/>
            <a:ext cx="7697972"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2642" y="1628800"/>
            <a:ext cx="7491766" cy="1477328"/>
          </a:xfrm>
          <a:prstGeom prst="rect">
            <a:avLst/>
          </a:prstGeom>
          <a:noFill/>
        </p:spPr>
        <p:txBody>
          <a:bodyPr wrap="square" rtlCol="0">
            <a:spAutoFit/>
          </a:bodyPr>
          <a:lstStyle/>
          <a:p>
            <a:r>
              <a:rPr lang="en-GB" dirty="0" smtClean="0"/>
              <a:t>PowerPoint have default slide designs built in. You can change the colours and text by using the menu on the left. </a:t>
            </a:r>
          </a:p>
          <a:p>
            <a:r>
              <a:rPr lang="en-GB" dirty="0" smtClean="0"/>
              <a:t>You should make sure your design matches the style and feel of the presentation and should be consistent in colour and be easy to see. </a:t>
            </a:r>
            <a:endParaRPr lang="en-GB" dirty="0"/>
          </a:p>
        </p:txBody>
      </p:sp>
      <p:cxnSp>
        <p:nvCxnSpPr>
          <p:cNvPr id="13" name="Elbow Connector 12"/>
          <p:cNvCxnSpPr/>
          <p:nvPr/>
        </p:nvCxnSpPr>
        <p:spPr>
          <a:xfrm rot="16200000" flipH="1">
            <a:off x="6678234" y="2330878"/>
            <a:ext cx="1872208" cy="1332148"/>
          </a:xfrm>
          <a:prstGeom prst="bentConnector3">
            <a:avLst>
              <a:gd name="adj1" fmla="val -2248"/>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4262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1079405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076255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Slide design examples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0762552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183880" cy="1051560"/>
          </a:xfrm>
        </p:spPr>
        <p:txBody>
          <a:bodyPr/>
          <a:lstStyle/>
          <a:p>
            <a:r>
              <a:rPr lang="en-GB" dirty="0" smtClean="0"/>
              <a:t>TRANSITIONS</a:t>
            </a:r>
            <a:endParaRPr lang="en-GB" dirty="0"/>
          </a:p>
        </p:txBody>
      </p:sp>
      <p:sp>
        <p:nvSpPr>
          <p:cNvPr id="6" name="TextBox 5"/>
          <p:cNvSpPr txBox="1"/>
          <p:nvPr/>
        </p:nvSpPr>
        <p:spPr>
          <a:xfrm>
            <a:off x="752642" y="1628800"/>
            <a:ext cx="7491766" cy="923330"/>
          </a:xfrm>
          <a:prstGeom prst="rect">
            <a:avLst/>
          </a:prstGeom>
          <a:noFill/>
        </p:spPr>
        <p:txBody>
          <a:bodyPr wrap="square" rtlCol="0">
            <a:spAutoFit/>
          </a:bodyPr>
          <a:lstStyle/>
          <a:p>
            <a:r>
              <a:rPr lang="en-GB" dirty="0" smtClean="0"/>
              <a:t>PowerPoint has default transitions. To get a good grade you should not mix the transitions up. You should have a consistent feel and not distract the audience from the content. </a:t>
            </a:r>
            <a:endParaRPr lang="en-GB"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0233" b="77628"/>
          <a:stretch/>
        </p:blipFill>
        <p:spPr bwMode="auto">
          <a:xfrm>
            <a:off x="1096106" y="2852936"/>
            <a:ext cx="6804837" cy="1278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6075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4.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105</TotalTime>
  <Words>681</Words>
  <Application>Microsoft Office PowerPoint</Application>
  <PresentationFormat>On-screen Show (4:3)</PresentationFormat>
  <Paragraphs>69</Paragraphs>
  <Slides>22</Slides>
  <Notes>0</Notes>
  <HiddenSlides>0</HiddenSlides>
  <MMClips>0</MMClips>
  <ScaleCrop>false</ScaleCrop>
  <HeadingPairs>
    <vt:vector size="4" baseType="variant">
      <vt:variant>
        <vt:lpstr>Theme</vt:lpstr>
      </vt:variant>
      <vt:variant>
        <vt:i4>4</vt:i4>
      </vt:variant>
      <vt:variant>
        <vt:lpstr>Slide Titles</vt:lpstr>
      </vt:variant>
      <vt:variant>
        <vt:i4>22</vt:i4>
      </vt:variant>
    </vt:vector>
  </HeadingPairs>
  <TitlesOfParts>
    <vt:vector size="26" baseType="lpstr">
      <vt:lpstr>Aspect</vt:lpstr>
      <vt:lpstr>Apex</vt:lpstr>
      <vt:lpstr>Couture</vt:lpstr>
      <vt:lpstr>Austin</vt:lpstr>
      <vt:lpstr>BTEC Creative Media Production</vt:lpstr>
      <vt:lpstr>PowerPoint Presentation</vt:lpstr>
      <vt:lpstr>YOUR TASK</vt:lpstr>
      <vt:lpstr>STRUCTURE</vt:lpstr>
      <vt:lpstr>SLIDE DESIGN</vt:lpstr>
      <vt:lpstr>Slide design examples</vt:lpstr>
      <vt:lpstr>Slide design examples</vt:lpstr>
      <vt:lpstr>Slide design examples</vt:lpstr>
      <vt:lpstr>TRANSITIONS</vt:lpstr>
      <vt:lpstr>Transition examples</vt:lpstr>
      <vt:lpstr>Transition examples</vt:lpstr>
      <vt:lpstr>Transition examples</vt:lpstr>
      <vt:lpstr>VISUAL AIDS</vt:lpstr>
      <vt:lpstr>Printed material</vt:lpstr>
      <vt:lpstr>Copy write Issues</vt:lpstr>
      <vt:lpstr>ASSESSMENT UNIT 2 &amp; 72 P4,M4,D4</vt:lpstr>
      <vt:lpstr>Clarity of Voice</vt:lpstr>
      <vt:lpstr>TONE OF VOICE and REGISTER</vt:lpstr>
      <vt:lpstr>Clarity of expression</vt:lpstr>
      <vt:lpstr>Technical Language</vt:lpstr>
      <vt:lpstr>Maintaining engagement</vt:lpstr>
      <vt:lpstr>ASSESSMENT UNIT 2 ONLY P5,M5,D5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Creative Media Production</dc:title>
  <dc:creator>Andy</dc:creator>
  <cp:lastModifiedBy>Andy</cp:lastModifiedBy>
  <cp:revision>13</cp:revision>
  <dcterms:created xsi:type="dcterms:W3CDTF">2011-08-21T16:39:25Z</dcterms:created>
  <dcterms:modified xsi:type="dcterms:W3CDTF">2011-08-23T13:24:12Z</dcterms:modified>
</cp:coreProperties>
</file>